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69" r:id="rId5"/>
    <p:sldId id="257" r:id="rId6"/>
    <p:sldId id="259" r:id="rId7"/>
    <p:sldId id="270" r:id="rId8"/>
    <p:sldId id="258" r:id="rId9"/>
    <p:sldId id="260" r:id="rId10"/>
    <p:sldId id="26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D52FE-8CFD-4A46-9AD8-5D400823378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ABA32D3-6BF4-4BC7-8BA4-47C53FF11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8D0A013-3BC8-4D10-B830-5AB667E26BA4}"/>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19850B51-61D5-4607-927E-9167DC57F4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468064-8D93-4F99-81DB-17664FC6D198}"/>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39549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7CE5C-693D-4DD1-9A72-54CACBB45D9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E44D597-D68D-4D81-B8C3-CE50176B00B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8DC937-343E-49A6-BE3C-51C34D31F4A1}"/>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9034B941-ADE8-4626-A5A9-9B27F0E0D0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3CA817-8451-4321-B59F-AFA6FBFAD148}"/>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62122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AC5FD6B-7CD4-4C9A-AE43-DBA7DAB9AAB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92A5ABE-2777-46A9-997D-3E8326ADE3C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995A1E-5023-41F9-B8C6-0F0A8C6A9E1E}"/>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AC204282-D6AB-4062-B977-7E39560B03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1AAF83-FCA2-4A79-9359-54EFFCBDB4E4}"/>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34347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6A31B-EDAD-4EBE-88A1-D356E000EA3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09306A-1896-4945-B155-64E7EC5B337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A3C86C-7F7D-4C36-80DC-5BCE5864F8D9}"/>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FD3855D0-A9CB-4BFA-95B4-427B7BD54C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284E67-AC84-4342-A2DD-99DC1426F429}"/>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378978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6D578-E366-4E61-90B3-F0F37207540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938C67-A3A6-4695-9294-9975F095C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1C6D0FF-47E5-4A96-9AB3-FB3528DD0C0E}"/>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B9B40168-3DDE-4307-ACBF-C5805842C2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F2FE73-8C79-4172-8220-21C087571CCE}"/>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258297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E45B5-2AB1-4FFE-A2C4-AE6CD8D70F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BCFCE7-916F-4BB8-870E-097A7CB4B82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4D326D2-AFC3-40B9-B178-BBAC1BBE61D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0F85183-FE03-45AD-BF0C-94F6EF52C7F6}"/>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AE62F5D9-D670-46A2-AC0C-F2DF883B1B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6BC192-6EED-4494-AB69-34B34D316D4D}"/>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317221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15051-E562-4D85-81E5-1330CCD35AC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39BFA58-C13A-49E0-83F0-075AB4249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4EAD06-B4D2-4B1B-A327-3F56A993A06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7801A79-0514-4602-908A-E27206936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8494F60-712B-46B2-A97B-40DC1C39F1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9E534EB-EA58-49CC-BC32-1D50CD98E0E4}"/>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8" name="Tijdelijke aanduiding voor voettekst 7">
            <a:extLst>
              <a:ext uri="{FF2B5EF4-FFF2-40B4-BE49-F238E27FC236}">
                <a16:creationId xmlns:a16="http://schemas.microsoft.com/office/drawing/2014/main" id="{9C618207-D753-41D6-A5B3-DBFED203FC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A71C1E5-FED7-431D-8A74-23CB5C7E6760}"/>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240805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2A0F7-DA0C-47AE-9B2D-EAE2570806B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155849F-452E-411A-8F38-787D2FC180E8}"/>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4" name="Tijdelijke aanduiding voor voettekst 3">
            <a:extLst>
              <a:ext uri="{FF2B5EF4-FFF2-40B4-BE49-F238E27FC236}">
                <a16:creationId xmlns:a16="http://schemas.microsoft.com/office/drawing/2014/main" id="{40F86C31-561F-4321-83C5-E2512F4433C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EEB7D01-2FA2-44B9-9CE7-24CDD810FAED}"/>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24828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B606517-3A5D-4F2E-9652-64B3A7E8E85C}"/>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3" name="Tijdelijke aanduiding voor voettekst 2">
            <a:extLst>
              <a:ext uri="{FF2B5EF4-FFF2-40B4-BE49-F238E27FC236}">
                <a16:creationId xmlns:a16="http://schemas.microsoft.com/office/drawing/2014/main" id="{F5FDD08D-25C4-4E23-8B81-ED97AE7DF11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6422336-AFDA-471F-8D04-967BBC3E34B1}"/>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386528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8BC8C-7B3F-464D-AB54-E6E7A55B21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41571B9-BAEC-4B3E-9FC1-7B3DEA9E8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2118050-6F3D-4941-B510-57B0A1A88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51DD2F-0EC4-43C9-84B0-AFA55B2D132B}"/>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D1D290EE-732A-410C-8125-67394EDB8B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9C37045-71C1-4CC8-B34E-90C467F5FCB2}"/>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126769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76612-9374-4482-99FB-5504CFC173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17C5368-8D95-4A10-89A7-A94FE5AB0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A108FED-152F-418C-9B2A-183A3DA30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EB9E620-AF74-44E2-9F9C-9A2D53B20A3B}"/>
              </a:ext>
            </a:extLst>
          </p:cNvPr>
          <p:cNvSpPr>
            <a:spLocks noGrp="1"/>
          </p:cNvSpPr>
          <p:nvPr>
            <p:ph type="dt" sz="half" idx="10"/>
          </p:nvPr>
        </p:nvSpPr>
        <p:spPr/>
        <p:txBody>
          <a:bodyPr/>
          <a:lstStyle/>
          <a:p>
            <a:fld id="{B6140DBE-8032-4139-B7F0-0A92E4EF4B43}"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FBFBA6D2-5710-4385-AA3F-769A598492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36091F-4AF9-4284-B7F4-8BFDF0C44FC1}"/>
              </a:ext>
            </a:extLst>
          </p:cNvPr>
          <p:cNvSpPr>
            <a:spLocks noGrp="1"/>
          </p:cNvSpPr>
          <p:nvPr>
            <p:ph type="sldNum" sz="quarter" idx="12"/>
          </p:nvPr>
        </p:nvSpPr>
        <p:spPr/>
        <p:txBody>
          <a:bodyPr/>
          <a:lstStyle/>
          <a:p>
            <a:fld id="{95271C0A-7561-48DF-A264-2EEDBE260613}" type="slidenum">
              <a:rPr lang="nl-NL" smtClean="0"/>
              <a:t>‹nr.›</a:t>
            </a:fld>
            <a:endParaRPr lang="nl-NL"/>
          </a:p>
        </p:txBody>
      </p:sp>
    </p:spTree>
    <p:extLst>
      <p:ext uri="{BB962C8B-B14F-4D97-AF65-F5344CB8AC3E}">
        <p14:creationId xmlns:p14="http://schemas.microsoft.com/office/powerpoint/2010/main" val="373221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FFAE7C3-3BED-4400-85C5-2350C864F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7CC370-9E66-4F86-9974-BB0B8FCCF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19ACBD-2A7F-4671-A8DD-0EDD01E6B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40DBE-8032-4139-B7F0-0A92E4EF4B43}"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B639B949-7648-4F2B-A4EF-5566B3F8C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020F39-5ACC-42B7-8E01-A75B8E128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71C0A-7561-48DF-A264-2EEDBE260613}" type="slidenum">
              <a:rPr lang="nl-NL" smtClean="0"/>
              <a:t>‹nr.›</a:t>
            </a:fld>
            <a:endParaRPr lang="nl-NL"/>
          </a:p>
        </p:txBody>
      </p:sp>
    </p:spTree>
    <p:extLst>
      <p:ext uri="{BB962C8B-B14F-4D97-AF65-F5344CB8AC3E}">
        <p14:creationId xmlns:p14="http://schemas.microsoft.com/office/powerpoint/2010/main" val="13840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867AA6-58B3-4C84-83DC-478CBCE50512}"/>
              </a:ext>
            </a:extLst>
          </p:cNvPr>
          <p:cNvSpPr>
            <a:spLocks noGrp="1"/>
          </p:cNvSpPr>
          <p:nvPr>
            <p:ph type="title"/>
          </p:nvPr>
        </p:nvSpPr>
        <p:spPr/>
        <p:txBody>
          <a:bodyPr/>
          <a:lstStyle/>
          <a:p>
            <a:r>
              <a:rPr lang="nl-NL" dirty="0"/>
              <a:t>Rik van Iersel, Maastricht 1961</a:t>
            </a:r>
          </a:p>
        </p:txBody>
      </p:sp>
      <p:pic>
        <p:nvPicPr>
          <p:cNvPr id="8" name="Tijdelijke aanduiding voor inhoud 7" descr="Afbeelding met persoon, man, zitten&#10;&#10;Automatisch gegenereerde beschrijving">
            <a:extLst>
              <a:ext uri="{FF2B5EF4-FFF2-40B4-BE49-F238E27FC236}">
                <a16:creationId xmlns:a16="http://schemas.microsoft.com/office/drawing/2014/main" id="{09F299D6-F9AD-4333-AEA0-976C8C05F0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08895"/>
            <a:ext cx="6559804" cy="4351337"/>
          </a:xfrm>
        </p:spPr>
      </p:pic>
      <p:sp>
        <p:nvSpPr>
          <p:cNvPr id="6" name="Tijdelijke aanduiding voor inhoud 5">
            <a:extLst>
              <a:ext uri="{FF2B5EF4-FFF2-40B4-BE49-F238E27FC236}">
                <a16:creationId xmlns:a16="http://schemas.microsoft.com/office/drawing/2014/main" id="{338792CF-1A1C-4DC3-8694-2516ACA25CBC}"/>
              </a:ext>
            </a:extLst>
          </p:cNvPr>
          <p:cNvSpPr>
            <a:spLocks noGrp="1"/>
          </p:cNvSpPr>
          <p:nvPr>
            <p:ph sz="half" idx="2"/>
          </p:nvPr>
        </p:nvSpPr>
        <p:spPr>
          <a:xfrm>
            <a:off x="7540282" y="1825625"/>
            <a:ext cx="3813517" cy="4351338"/>
          </a:xfrm>
        </p:spPr>
        <p:txBody>
          <a:bodyPr>
            <a:normAutofit lnSpcReduction="10000"/>
          </a:bodyPr>
          <a:lstStyle/>
          <a:p>
            <a:pPr marL="0" indent="0">
              <a:buNone/>
            </a:pPr>
            <a:r>
              <a:rPr lang="nl-NL" sz="2400" dirty="0">
                <a:latin typeface="+mj-lt"/>
              </a:rPr>
              <a:t>De wereld komt elke dag keihard binnen in het hoofd van de Eindhovense kunstenaar Rik van Iersel (Maastricht 1961). Een deel van die beelden vloeit naadloos over in de illustraties die hij maakt voor posters, cd- en lp-hoezen, strips en kinderboeken. En, heel uitzonderlijk, in de vormgeving in de catalogi van zijn eigen werk</a:t>
            </a:r>
            <a:r>
              <a:rPr lang="nl-NL" dirty="0"/>
              <a:t>.</a:t>
            </a:r>
          </a:p>
        </p:txBody>
      </p:sp>
    </p:spTree>
    <p:extLst>
      <p:ext uri="{BB962C8B-B14F-4D97-AF65-F5344CB8AC3E}">
        <p14:creationId xmlns:p14="http://schemas.microsoft.com/office/powerpoint/2010/main" val="151043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B7D1E-0BB0-4988-9739-02F01B7AF993}"/>
              </a:ext>
            </a:extLst>
          </p:cNvPr>
          <p:cNvSpPr>
            <a:spLocks noGrp="1"/>
          </p:cNvSpPr>
          <p:nvPr>
            <p:ph type="title"/>
          </p:nvPr>
        </p:nvSpPr>
        <p:spPr>
          <a:xfrm>
            <a:off x="6288258" y="365125"/>
            <a:ext cx="5065541" cy="1325563"/>
          </a:xfrm>
        </p:spPr>
        <p:txBody>
          <a:bodyPr>
            <a:normAutofit/>
          </a:bodyPr>
          <a:lstStyle/>
          <a:p>
            <a:r>
              <a:rPr lang="nl-NL" dirty="0"/>
              <a:t>Toegepaste kunst: ontwerp CD hoezen</a:t>
            </a:r>
          </a:p>
        </p:txBody>
      </p:sp>
      <p:pic>
        <p:nvPicPr>
          <p:cNvPr id="6" name="Tijdelijke aanduiding voor inhoud 5" descr="Afbeelding met buiten, tekst&#10;&#10;Automatisch gegenereerde beschrijving">
            <a:extLst>
              <a:ext uri="{FF2B5EF4-FFF2-40B4-BE49-F238E27FC236}">
                <a16:creationId xmlns:a16="http://schemas.microsoft.com/office/drawing/2014/main" id="{960F6CFA-C0A4-4983-A2C0-5F85460398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418221"/>
            <a:ext cx="5181600" cy="2357628"/>
          </a:xfrm>
        </p:spPr>
      </p:pic>
      <p:sp>
        <p:nvSpPr>
          <p:cNvPr id="4" name="Tijdelijke aanduiding voor inhoud 3">
            <a:extLst>
              <a:ext uri="{FF2B5EF4-FFF2-40B4-BE49-F238E27FC236}">
                <a16:creationId xmlns:a16="http://schemas.microsoft.com/office/drawing/2014/main" id="{6DAF517E-3A8C-4A19-B102-AAFEDC2C0612}"/>
              </a:ext>
            </a:extLst>
          </p:cNvPr>
          <p:cNvSpPr>
            <a:spLocks noGrp="1"/>
          </p:cNvSpPr>
          <p:nvPr>
            <p:ph sz="half" idx="2"/>
          </p:nvPr>
        </p:nvSpPr>
        <p:spPr>
          <a:xfrm>
            <a:off x="6288258" y="2025748"/>
            <a:ext cx="5065542" cy="4414031"/>
          </a:xfrm>
        </p:spPr>
        <p:txBody>
          <a:bodyPr>
            <a:normAutofit lnSpcReduction="10000"/>
          </a:bodyPr>
          <a:lstStyle/>
          <a:p>
            <a:pPr marL="0" indent="0">
              <a:buNone/>
            </a:pPr>
            <a:r>
              <a:rPr lang="nl-NL" sz="2600" i="1" dirty="0">
                <a:latin typeface="+mj-lt"/>
              </a:rPr>
              <a:t>hoes voor de cd Confrontatie van Marco Martens,1971</a:t>
            </a:r>
          </a:p>
          <a:p>
            <a:pPr marL="0" indent="0">
              <a:buNone/>
            </a:pPr>
            <a:endParaRPr lang="nl-NL" sz="2600" i="1" dirty="0">
              <a:latin typeface="+mj-lt"/>
            </a:endParaRPr>
          </a:p>
          <a:p>
            <a:pPr marL="0" indent="0">
              <a:buNone/>
            </a:pPr>
            <a:endParaRPr lang="nl-NL" sz="2600" i="1" dirty="0">
              <a:latin typeface="+mj-lt"/>
            </a:endParaRPr>
          </a:p>
          <a:p>
            <a:pPr marL="0" indent="0">
              <a:buNone/>
            </a:pPr>
            <a:endParaRPr lang="nl-NL" sz="2600" i="1" dirty="0">
              <a:latin typeface="+mj-lt"/>
            </a:endParaRPr>
          </a:p>
          <a:p>
            <a:pPr marL="0" indent="0">
              <a:buNone/>
            </a:pPr>
            <a:endParaRPr lang="nl-NL" sz="2600" i="1" dirty="0">
              <a:latin typeface="+mj-lt"/>
            </a:endParaRPr>
          </a:p>
          <a:p>
            <a:pPr marL="0" indent="0">
              <a:buNone/>
            </a:pPr>
            <a:endParaRPr lang="nl-NL" sz="2600" i="1" dirty="0">
              <a:latin typeface="+mj-lt"/>
            </a:endParaRPr>
          </a:p>
          <a:p>
            <a:pPr marL="0" indent="0">
              <a:buNone/>
            </a:pPr>
            <a:endParaRPr lang="nl-NL" sz="2600" i="1" dirty="0">
              <a:latin typeface="+mj-lt"/>
            </a:endParaRPr>
          </a:p>
          <a:p>
            <a:pPr marL="0" indent="0">
              <a:buNone/>
            </a:pPr>
            <a:r>
              <a:rPr lang="nl-NL" sz="2600" i="1" dirty="0">
                <a:latin typeface="+mj-lt"/>
              </a:rPr>
              <a:t>hoes voor de cd Do </a:t>
            </a:r>
            <a:r>
              <a:rPr lang="nl-NL" sz="2600" i="1" dirty="0" err="1">
                <a:latin typeface="+mj-lt"/>
              </a:rPr>
              <a:t>the</a:t>
            </a:r>
            <a:r>
              <a:rPr lang="nl-NL" sz="2600" i="1" dirty="0">
                <a:latin typeface="+mj-lt"/>
              </a:rPr>
              <a:t> </a:t>
            </a:r>
            <a:r>
              <a:rPr lang="nl-NL" sz="2600" i="1" dirty="0" err="1">
                <a:latin typeface="+mj-lt"/>
              </a:rPr>
              <a:t>Gardon</a:t>
            </a:r>
            <a:r>
              <a:rPr lang="nl-NL" sz="2600" i="1" dirty="0">
                <a:latin typeface="+mj-lt"/>
              </a:rPr>
              <a:t> van Johnny </a:t>
            </a:r>
            <a:r>
              <a:rPr lang="nl-NL" sz="2600" i="1" dirty="0" err="1">
                <a:latin typeface="+mj-lt"/>
              </a:rPr>
              <a:t>Dowd</a:t>
            </a:r>
            <a:r>
              <a:rPr lang="nl-NL" sz="2600" i="1" dirty="0"/>
              <a:t>.</a:t>
            </a:r>
            <a:endParaRPr lang="nl-NL" sz="2600" dirty="0"/>
          </a:p>
          <a:p>
            <a:pPr marL="0" indent="0">
              <a:buNone/>
            </a:pPr>
            <a:endParaRPr lang="nl-NL" sz="2000" dirty="0">
              <a:latin typeface="+mj-lt"/>
            </a:endParaRPr>
          </a:p>
        </p:txBody>
      </p:sp>
      <p:pic>
        <p:nvPicPr>
          <p:cNvPr id="8" name="Afbeelding 7" descr="Afbeelding met tekst, boek, kaart&#10;&#10;Automatisch gegenereerde beschrijving">
            <a:extLst>
              <a:ext uri="{FF2B5EF4-FFF2-40B4-BE49-F238E27FC236}">
                <a16:creationId xmlns:a16="http://schemas.microsoft.com/office/drawing/2014/main" id="{45EABD7D-01F1-4E23-A0B6-C7490AF6C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376" y="2927639"/>
            <a:ext cx="3565624" cy="3512140"/>
          </a:xfrm>
          <a:prstGeom prst="rect">
            <a:avLst/>
          </a:prstGeom>
        </p:spPr>
      </p:pic>
    </p:spTree>
    <p:extLst>
      <p:ext uri="{BB962C8B-B14F-4D97-AF65-F5344CB8AC3E}">
        <p14:creationId xmlns:p14="http://schemas.microsoft.com/office/powerpoint/2010/main" val="156764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37923-6AFA-48D0-B3FF-236AED8492F4}"/>
              </a:ext>
            </a:extLst>
          </p:cNvPr>
          <p:cNvSpPr>
            <a:spLocks noGrp="1"/>
          </p:cNvSpPr>
          <p:nvPr>
            <p:ph type="title"/>
          </p:nvPr>
        </p:nvSpPr>
        <p:spPr>
          <a:xfrm>
            <a:off x="838200" y="365125"/>
            <a:ext cx="5914292" cy="1325563"/>
          </a:xfrm>
        </p:spPr>
        <p:txBody>
          <a:bodyPr/>
          <a:lstStyle/>
          <a:p>
            <a:r>
              <a:rPr lang="nl-NL" dirty="0"/>
              <a:t>Rik van Iersel, autodidact</a:t>
            </a:r>
          </a:p>
        </p:txBody>
      </p:sp>
      <p:pic>
        <p:nvPicPr>
          <p:cNvPr id="6" name="Tijdelijke aanduiding voor inhoud 5" descr="Afbeelding met binnen, persoon, man, muur&#10;&#10;Automatisch gegenereerde beschrijving">
            <a:extLst>
              <a:ext uri="{FF2B5EF4-FFF2-40B4-BE49-F238E27FC236}">
                <a16:creationId xmlns:a16="http://schemas.microsoft.com/office/drawing/2014/main" id="{E429D1BA-F15C-4A4C-AB0D-41BC98271C3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6427141" cy="4263337"/>
          </a:xfrm>
        </p:spPr>
      </p:pic>
      <p:sp>
        <p:nvSpPr>
          <p:cNvPr id="4" name="Tijdelijke aanduiding voor inhoud 3">
            <a:extLst>
              <a:ext uri="{FF2B5EF4-FFF2-40B4-BE49-F238E27FC236}">
                <a16:creationId xmlns:a16="http://schemas.microsoft.com/office/drawing/2014/main" id="{93C05C73-B818-4A82-B8E7-926323DBF3F1}"/>
              </a:ext>
            </a:extLst>
          </p:cNvPr>
          <p:cNvSpPr>
            <a:spLocks noGrp="1"/>
          </p:cNvSpPr>
          <p:nvPr>
            <p:ph sz="half" idx="2"/>
          </p:nvPr>
        </p:nvSpPr>
        <p:spPr>
          <a:xfrm>
            <a:off x="7638756" y="1690688"/>
            <a:ext cx="3715043" cy="3923147"/>
          </a:xfrm>
        </p:spPr>
        <p:txBody>
          <a:bodyPr>
            <a:normAutofit fontScale="70000" lnSpcReduction="20000"/>
          </a:bodyPr>
          <a:lstStyle/>
          <a:p>
            <a:pPr marL="0" indent="0">
              <a:buNone/>
            </a:pPr>
            <a:r>
              <a:rPr lang="nl-NL" dirty="0">
                <a:latin typeface="+mj-lt"/>
              </a:rPr>
              <a:t>Met zijn nieuwsgierigheid en onbevangenheid als basismateriaal voor het maken van beelden, treedt Van Iersel dagelijks het leven tegemoet.</a:t>
            </a:r>
          </a:p>
          <a:p>
            <a:pPr marL="0" indent="0">
              <a:buNone/>
            </a:pPr>
            <a:endParaRPr lang="nl-NL" dirty="0">
              <a:latin typeface="+mj-lt"/>
            </a:endParaRPr>
          </a:p>
          <a:p>
            <a:pPr marL="0" indent="0">
              <a:buNone/>
            </a:pPr>
            <a:r>
              <a:rPr lang="nl-NL" dirty="0">
                <a:latin typeface="+mj-lt"/>
              </a:rPr>
              <a:t>‘De inspiratie ligt op straat en zit in de mensen die ik tegenkom’. Daar geloof ik in. Als kunstenaar werk ik vanuit vrijheid en niet met wat wordt opgelegd. Ik creëer dingen. Dat is altijd een positieve daad. Uiteindelijk moet ik er wel mijn handtekening onder kunnen zetten.’</a:t>
            </a:r>
          </a:p>
          <a:p>
            <a:pPr marL="0" indent="0">
              <a:buNone/>
            </a:pPr>
            <a:r>
              <a:rPr lang="nl-NL" dirty="0">
                <a:latin typeface="+mj-lt"/>
              </a:rPr>
              <a:t> </a:t>
            </a:r>
          </a:p>
          <a:p>
            <a:endParaRPr lang="nl-NL" dirty="0"/>
          </a:p>
        </p:txBody>
      </p:sp>
    </p:spTree>
    <p:extLst>
      <p:ext uri="{BB962C8B-B14F-4D97-AF65-F5344CB8AC3E}">
        <p14:creationId xmlns:p14="http://schemas.microsoft.com/office/powerpoint/2010/main" val="53886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C37F8E1-483C-4383-970F-9CFF4C5A6E65}"/>
              </a:ext>
            </a:extLst>
          </p:cNvPr>
          <p:cNvSpPr>
            <a:spLocks noGrp="1"/>
          </p:cNvSpPr>
          <p:nvPr>
            <p:ph type="title"/>
          </p:nvPr>
        </p:nvSpPr>
        <p:spPr>
          <a:xfrm>
            <a:off x="838200" y="681036"/>
            <a:ext cx="10515600" cy="838275"/>
          </a:xfrm>
        </p:spPr>
        <p:txBody>
          <a:bodyPr>
            <a:normAutofit fontScale="90000"/>
          </a:bodyPr>
          <a:lstStyle/>
          <a:p>
            <a:r>
              <a:rPr lang="nl-NL" dirty="0"/>
              <a:t>Concentratie</a:t>
            </a:r>
            <a:br>
              <a:rPr lang="nl-NL" dirty="0"/>
            </a:br>
            <a:endParaRPr lang="nl-NL" dirty="0"/>
          </a:p>
        </p:txBody>
      </p:sp>
      <p:sp>
        <p:nvSpPr>
          <p:cNvPr id="6" name="Tijdelijke aanduiding voor inhoud 5">
            <a:extLst>
              <a:ext uri="{FF2B5EF4-FFF2-40B4-BE49-F238E27FC236}">
                <a16:creationId xmlns:a16="http://schemas.microsoft.com/office/drawing/2014/main" id="{B8441698-3121-4BA4-9553-30FBBC5D941F}"/>
              </a:ext>
            </a:extLst>
          </p:cNvPr>
          <p:cNvSpPr>
            <a:spLocks noGrp="1"/>
          </p:cNvSpPr>
          <p:nvPr>
            <p:ph idx="1"/>
          </p:nvPr>
        </p:nvSpPr>
        <p:spPr/>
        <p:txBody>
          <a:bodyPr>
            <a:normAutofit fontScale="70000" lnSpcReduction="20000"/>
          </a:bodyPr>
          <a:lstStyle/>
          <a:p>
            <a:pPr marL="0" indent="0">
              <a:buNone/>
            </a:pPr>
            <a:r>
              <a:rPr lang="nl-NL" dirty="0">
                <a:latin typeface="+mj-lt"/>
              </a:rPr>
              <a:t>Van Iersel: ‘Ik zie als het goed is, het proces zit in het resultaat. De toewijding, de concentratie, mijn ervaring en tijd maken van mij de kunstenaar die kan bepalen wanneer iets af is. Dat voel je.’</a:t>
            </a:r>
          </a:p>
          <a:p>
            <a:pPr marL="0" indent="0">
              <a:buNone/>
            </a:pPr>
            <a:r>
              <a:rPr lang="nl-NL" dirty="0">
                <a:latin typeface="+mj-lt"/>
              </a:rPr>
              <a:t>Op weg naar een illustratie gebruikt hij alle materialen die binnen handbereik liggen. Maar het begint meestal met een potlood of een </a:t>
            </a:r>
            <a:r>
              <a:rPr lang="nl-NL" dirty="0" err="1">
                <a:latin typeface="+mj-lt"/>
              </a:rPr>
              <a:t>artpen</a:t>
            </a:r>
            <a:r>
              <a:rPr lang="nl-NL" dirty="0">
                <a:latin typeface="+mj-lt"/>
              </a:rPr>
              <a:t>, een vulpen om mee te tekenen. ‘Daarmee kun je overal en altijd tekenen, ook in het vliegtuig.’ Zijn werk groeit met verf, knipsels, plakband, foto’s, kleurpotlood, inkt, tekstfragmenten uit e-mails, penselen, Japanse kalligrafeerkwasten en muziek. Letters zijn voor hem een ritme of een vlak. Hij gebruikt tekst niet om de letterlijke betekenis van het woord. Zoals een </a:t>
            </a:r>
            <a:r>
              <a:rPr lang="nl-NL" dirty="0" err="1">
                <a:latin typeface="+mj-lt"/>
              </a:rPr>
              <a:t>jazzmuzicus</a:t>
            </a:r>
            <a:r>
              <a:rPr lang="nl-NL" dirty="0">
                <a:latin typeface="+mj-lt"/>
              </a:rPr>
              <a:t> alle vrijheid benut binnen het kader van een thema, gebruikt Van Iersel zijn vrijheid om dingen zichtbaar te maken. Daarom is hij kunstenaar.</a:t>
            </a:r>
          </a:p>
          <a:p>
            <a:pPr marL="0" indent="0">
              <a:buNone/>
            </a:pPr>
            <a:r>
              <a:rPr lang="nl-NL" dirty="0">
                <a:latin typeface="+mj-lt"/>
              </a:rPr>
              <a:t>Om dingen zichtbaar te maken die hij belangrijk vindt, leerde hij op jonge leeftijd druktechnieken op het Grafisch Lyceum in Eindhoven. Na zijn vertrek van de middelbare school kreeg hij als vijftienjarige de kans deze opleiding te volgen, al was hij daarvoor nog veel te jong. Van Iersel zocht zijn vrienden tussen de oudere studenten die hem meenamen naar de reproafdeling en hem daar het drukken leerden. Van Iersel wilde de muziekband waarin hij toen speelde, zichtbaar maken met folders die hij op het schoolterrein uitdeelde. Daarmee overtrad hij het huisreglement van het lyceum en verliet hij definitief het onderwijs.</a:t>
            </a:r>
          </a:p>
          <a:p>
            <a:endParaRPr lang="nl-NL" dirty="0"/>
          </a:p>
        </p:txBody>
      </p:sp>
    </p:spTree>
    <p:extLst>
      <p:ext uri="{BB962C8B-B14F-4D97-AF65-F5344CB8AC3E}">
        <p14:creationId xmlns:p14="http://schemas.microsoft.com/office/powerpoint/2010/main" val="66869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9879E99C-46A5-4683-9D21-B576314BC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052" y="238539"/>
            <a:ext cx="8507895" cy="6380922"/>
          </a:xfrm>
          <a:prstGeom prst="rect">
            <a:avLst/>
          </a:prstGeom>
        </p:spPr>
      </p:pic>
    </p:spTree>
    <p:extLst>
      <p:ext uri="{BB962C8B-B14F-4D97-AF65-F5344CB8AC3E}">
        <p14:creationId xmlns:p14="http://schemas.microsoft.com/office/powerpoint/2010/main" val="140387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F182155-F905-4F58-A339-D9C8B6321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56" y="448917"/>
            <a:ext cx="7946887" cy="5960165"/>
          </a:xfrm>
          <a:prstGeom prst="rect">
            <a:avLst/>
          </a:prstGeom>
        </p:spPr>
      </p:pic>
    </p:spTree>
    <p:extLst>
      <p:ext uri="{BB962C8B-B14F-4D97-AF65-F5344CB8AC3E}">
        <p14:creationId xmlns:p14="http://schemas.microsoft.com/office/powerpoint/2010/main" val="280271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foto, bedekt, tekst, gebouw&#10;&#10;Automatisch gegenereerde beschrijving">
            <a:extLst>
              <a:ext uri="{FF2B5EF4-FFF2-40B4-BE49-F238E27FC236}">
                <a16:creationId xmlns:a16="http://schemas.microsoft.com/office/drawing/2014/main" id="{D4052DF7-921B-425A-94C4-E797C3391D96}"/>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703342" y="197841"/>
            <a:ext cx="6785316" cy="6462318"/>
          </a:xfrm>
        </p:spPr>
      </p:pic>
    </p:spTree>
    <p:extLst>
      <p:ext uri="{BB962C8B-B14F-4D97-AF65-F5344CB8AC3E}">
        <p14:creationId xmlns:p14="http://schemas.microsoft.com/office/powerpoint/2010/main" val="277841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B398C1A6-A27E-4A40-A14C-B13E6E311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626" y="378180"/>
            <a:ext cx="6082748" cy="6101639"/>
          </a:xfrm>
          <a:prstGeom prst="rect">
            <a:avLst/>
          </a:prstGeom>
        </p:spPr>
      </p:pic>
    </p:spTree>
    <p:extLst>
      <p:ext uri="{BB962C8B-B14F-4D97-AF65-F5344CB8AC3E}">
        <p14:creationId xmlns:p14="http://schemas.microsoft.com/office/powerpoint/2010/main" val="329194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tekst, foto&#10;&#10;Automatisch gegenereerde beschrijving">
            <a:extLst>
              <a:ext uri="{FF2B5EF4-FFF2-40B4-BE49-F238E27FC236}">
                <a16:creationId xmlns:a16="http://schemas.microsoft.com/office/drawing/2014/main" id="{96047102-A0AF-4BB2-A768-812D45D78AC1}"/>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831102" y="158143"/>
            <a:ext cx="4529796" cy="6541714"/>
          </a:xfrm>
        </p:spPr>
      </p:pic>
    </p:spTree>
    <p:extLst>
      <p:ext uri="{BB962C8B-B14F-4D97-AF65-F5344CB8AC3E}">
        <p14:creationId xmlns:p14="http://schemas.microsoft.com/office/powerpoint/2010/main" val="107704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Tijdelijke aanduiding voor inhoud 5" descr="Afbeelding met tekst, kaart&#10;&#10;Automatisch gegenereerde beschrijving">
            <a:extLst>
              <a:ext uri="{FF2B5EF4-FFF2-40B4-BE49-F238E27FC236}">
                <a16:creationId xmlns:a16="http://schemas.microsoft.com/office/drawing/2014/main" id="{0D607433-563E-4C18-A00F-110AEA40F4FC}"/>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54284" y="594580"/>
            <a:ext cx="10083432" cy="5668840"/>
          </a:xfrm>
        </p:spPr>
      </p:pic>
    </p:spTree>
    <p:extLst>
      <p:ext uri="{BB962C8B-B14F-4D97-AF65-F5344CB8AC3E}">
        <p14:creationId xmlns:p14="http://schemas.microsoft.com/office/powerpoint/2010/main" val="422978929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2F4BC99052A4FA7A439A1726F60B9" ma:contentTypeVersion="7" ma:contentTypeDescription="Een nieuw document maken." ma:contentTypeScope="" ma:versionID="4f5779576468c4fe4a38b079046ac8f8">
  <xsd:schema xmlns:xsd="http://www.w3.org/2001/XMLSchema" xmlns:xs="http://www.w3.org/2001/XMLSchema" xmlns:p="http://schemas.microsoft.com/office/2006/metadata/properties" xmlns:ns2="1c4f1813-1efd-4eb0-9dc2-ba3f77b0cec5" xmlns:ns3="55d68076-ec5c-44f6-a0c8-d5293178a565" targetNamespace="http://schemas.microsoft.com/office/2006/metadata/properties" ma:root="true" ma:fieldsID="5f8b62a3d12df91b16d1b88739b025a8" ns2:_="" ns3:_="">
    <xsd:import namespace="1c4f1813-1efd-4eb0-9dc2-ba3f77b0cec5"/>
    <xsd:import namespace="55d68076-ec5c-44f6-a0c8-d5293178a5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f1813-1efd-4eb0-9dc2-ba3f77b0c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d68076-ec5c-44f6-a0c8-d5293178a56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6D08B9-B7D4-4031-B7A0-5013701FC680}"/>
</file>

<file path=customXml/itemProps2.xml><?xml version="1.0" encoding="utf-8"?>
<ds:datastoreItem xmlns:ds="http://schemas.openxmlformats.org/officeDocument/2006/customXml" ds:itemID="{8C82106C-2CDE-4053-B615-CF53799E7661}"/>
</file>

<file path=customXml/itemProps3.xml><?xml version="1.0" encoding="utf-8"?>
<ds:datastoreItem xmlns:ds="http://schemas.openxmlformats.org/officeDocument/2006/customXml" ds:itemID="{2F3C9811-0E26-4595-B6E8-D3D7C1DB065C}"/>
</file>

<file path=docProps/app.xml><?xml version="1.0" encoding="utf-8"?>
<Properties xmlns="http://schemas.openxmlformats.org/officeDocument/2006/extended-properties" xmlns:vt="http://schemas.openxmlformats.org/officeDocument/2006/docPropsVTypes">
  <TotalTime>24</TotalTime>
  <Words>454</Words>
  <Application>Microsoft Office PowerPoint</Application>
  <PresentationFormat>Breedbeeld</PresentationFormat>
  <Paragraphs>20</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Rik van Iersel, Maastricht 1961</vt:lpstr>
      <vt:lpstr>Rik van Iersel, autodidact</vt:lpstr>
      <vt:lpstr>Concentratie </vt:lpstr>
      <vt:lpstr>PowerPoint-presentatie</vt:lpstr>
      <vt:lpstr>PowerPoint-presentatie</vt:lpstr>
      <vt:lpstr>PowerPoint-presentatie</vt:lpstr>
      <vt:lpstr>PowerPoint-presentatie</vt:lpstr>
      <vt:lpstr>PowerPoint-presentatie</vt:lpstr>
      <vt:lpstr>PowerPoint-presentatie</vt:lpstr>
      <vt:lpstr>Toegepaste kunst: ontwerp CD hoezen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Rik van Iersel</dc:title>
  <dc:creator>Nol Lucassen</dc:creator>
  <cp:lastModifiedBy> </cp:lastModifiedBy>
  <cp:revision>5</cp:revision>
  <dcterms:created xsi:type="dcterms:W3CDTF">2019-05-05T09:55:04Z</dcterms:created>
  <dcterms:modified xsi:type="dcterms:W3CDTF">2019-05-05T10:19:27Z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0x0101002482F4BC99052A4FA7A439A1726F60B9</vt:lpwstr>
  </property>
</Properties>
</file>